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5BDC44-D682-4D41-9E7A-877DF69C5654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0C94B-1FC6-48D5-B146-0B49218A6D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5BDC44-D682-4D41-9E7A-877DF69C5654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0C94B-1FC6-48D5-B146-0B49218A6D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5BDC44-D682-4D41-9E7A-877DF69C5654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0C94B-1FC6-48D5-B146-0B49218A6D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5BDC44-D682-4D41-9E7A-877DF69C5654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0C94B-1FC6-48D5-B146-0B49218A6D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5BDC44-D682-4D41-9E7A-877DF69C5654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0C94B-1FC6-48D5-B146-0B49218A6D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5BDC44-D682-4D41-9E7A-877DF69C5654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0C94B-1FC6-48D5-B146-0B49218A6D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5BDC44-D682-4D41-9E7A-877DF69C5654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0C94B-1FC6-48D5-B146-0B49218A6D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5BDC44-D682-4D41-9E7A-877DF69C5654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0C94B-1FC6-48D5-B146-0B49218A6D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5BDC44-D682-4D41-9E7A-877DF69C5654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0C94B-1FC6-48D5-B146-0B49218A6D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5BDC44-D682-4D41-9E7A-877DF69C5654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0C94B-1FC6-48D5-B146-0B49218A6D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5BDC44-D682-4D41-9E7A-877DF69C5654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0C94B-1FC6-48D5-B146-0B49218A6D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C5BDC44-D682-4D41-9E7A-877DF69C5654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F0C94B-1FC6-48D5-B146-0B49218A6D7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780928"/>
            <a:ext cx="7772400" cy="1470025"/>
          </a:xfrm>
        </p:spPr>
        <p:txBody>
          <a:bodyPr>
            <a:noAutofit/>
          </a:bodyPr>
          <a:lstStyle/>
          <a:p>
            <a:r>
              <a:rPr lang="ru-RU" sz="2700" dirty="0"/>
              <a:t>О НАЦИОНАЛЬНЫХ НОРМАТИВНЫХ ПРАВОВЫХ АКТАХ В ОБЛАСТИ САНИТАРНО ЭПИДЕМИОЛОГИЧЕСКОГО БЛАГОПОЛУЧИЯ </a:t>
            </a:r>
            <a:r>
              <a:rPr lang="ru-RU" sz="2700" dirty="0" smtClean="0"/>
              <a:t>НАСЕЛЕНИЯ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155222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22114"/>
          </a:xfrm>
        </p:spPr>
        <p:txBody>
          <a:bodyPr/>
          <a:lstStyle/>
          <a:p>
            <a:r>
              <a:rPr lang="ru-RU" dirty="0" smtClean="0"/>
              <a:t>ЗАКОН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rgbClr val="C00000"/>
                </a:solidFill>
              </a:rPr>
              <a:t>Закон РБ от 07 января 2012 г. N 340-З «О санитарно-эпидемиологическом благополучии населения» ЗАКОН (в редакции Закона от 10.10.2022 № 208-З): определяет полномочия и ответственность </a:t>
            </a:r>
            <a:r>
              <a:rPr lang="ru-RU" sz="1800" dirty="0" err="1">
                <a:solidFill>
                  <a:srgbClr val="C00000"/>
                </a:solidFill>
              </a:rPr>
              <a:t>санэпидслужбы</a:t>
            </a:r>
            <a:r>
              <a:rPr lang="ru-RU" sz="1800" dirty="0">
                <a:solidFill>
                  <a:srgbClr val="C00000"/>
                </a:solidFill>
              </a:rPr>
              <a:t> с одной стороны, юридических и физических лиц, государственных органов с другой стороны по обеспечению </a:t>
            </a:r>
            <a:r>
              <a:rPr lang="ru-RU" sz="1800" dirty="0" err="1">
                <a:solidFill>
                  <a:srgbClr val="C00000"/>
                </a:solidFill>
              </a:rPr>
              <a:t>санэпидблагополучия</a:t>
            </a:r>
            <a:r>
              <a:rPr lang="ru-RU" sz="1800" dirty="0">
                <a:solidFill>
                  <a:srgbClr val="C00000"/>
                </a:solidFill>
              </a:rPr>
              <a:t>. </a:t>
            </a:r>
            <a:endParaRPr lang="ru-RU" sz="1800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ru-RU" sz="1500" u="sng" dirty="0" smtClean="0"/>
              <a:t>Статья </a:t>
            </a:r>
            <a:r>
              <a:rPr lang="ru-RU" sz="1500" u="sng" dirty="0"/>
              <a:t>31</a:t>
            </a:r>
            <a:r>
              <a:rPr lang="ru-RU" sz="1500" dirty="0"/>
              <a:t>. Обязанности организаций и индивидуальных предпринимателей в области санитарно-эпидемиологического благополучия населения: </a:t>
            </a:r>
            <a:endParaRPr lang="ru-RU" sz="1500" dirty="0" smtClean="0"/>
          </a:p>
          <a:p>
            <a:pPr algn="just"/>
            <a:r>
              <a:rPr lang="ru-RU" sz="1500" dirty="0" smtClean="0"/>
              <a:t>Организации </a:t>
            </a:r>
            <a:r>
              <a:rPr lang="ru-RU" sz="1500" dirty="0"/>
              <a:t>и индивидуальные предприниматели в области санитарно-эпидемиологического благополучия населения обязаны</a:t>
            </a:r>
            <a:r>
              <a:rPr lang="ru-RU" sz="1500" dirty="0" smtClean="0"/>
              <a:t>:</a:t>
            </a:r>
          </a:p>
          <a:p>
            <a:pPr algn="just"/>
            <a:r>
              <a:rPr lang="ru-RU" sz="1500" dirty="0" smtClean="0"/>
              <a:t> соблюдать </a:t>
            </a:r>
            <a:r>
              <a:rPr lang="ru-RU" sz="1500" dirty="0"/>
              <a:t>общие санитарно-эпидемиологические требования к содержанию и эксплуатации капитальных строений (зданий, сооружений), изолированных помещений и иных объектов, принадлежащих субъектам хозяйствования, утвержденные актами Президента Республики Беларусь (Декрет Президента Республики Беларусь от 23 ноября 2017 г. № 7 «О развитии предпринимательства»); </a:t>
            </a:r>
            <a:endParaRPr lang="ru-RU" sz="1500" dirty="0" smtClean="0"/>
          </a:p>
          <a:p>
            <a:pPr algn="just"/>
            <a:r>
              <a:rPr lang="ru-RU" sz="1500" dirty="0" smtClean="0"/>
              <a:t>соблюдать </a:t>
            </a:r>
            <a:r>
              <a:rPr lang="ru-RU" sz="1500" dirty="0"/>
              <a:t>специфические санитарно-эпидемиологические требования и гигиенические нормативы, определенные </a:t>
            </a:r>
            <a:r>
              <a:rPr lang="ru-RU" sz="1500" dirty="0" smtClean="0"/>
              <a:t>Советом Министров Республики Беларусь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4216685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algn="l"/>
            <a:r>
              <a:rPr lang="ru-RU" sz="2400" dirty="0"/>
              <a:t>Статья 31.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algn="just"/>
            <a:r>
              <a:rPr lang="ru-RU" sz="1500" dirty="0" smtClean="0"/>
              <a:t>Обязанности </a:t>
            </a:r>
            <a:r>
              <a:rPr lang="ru-RU" sz="1500" dirty="0"/>
              <a:t>юридических и физических лиц, должны соблюдать иные санитарно-эпидемиологические требования при необеспечении в процессе экономической деятельности безопасности иным способом, исключающим причинение </a:t>
            </a:r>
            <a:r>
              <a:rPr lang="ru-RU" sz="1500" dirty="0" smtClean="0"/>
              <a:t>вреда государственным </a:t>
            </a:r>
            <a:r>
              <a:rPr lang="ru-RU" sz="1500" dirty="0"/>
              <a:t>или общественным интересам, окружающей среде, жизни</a:t>
            </a:r>
            <a:r>
              <a:rPr lang="ru-RU" dirty="0"/>
              <a:t>, </a:t>
            </a:r>
            <a:r>
              <a:rPr lang="ru-RU" sz="1500" dirty="0"/>
              <a:t>здоровью, правам и законным интересам граждан (это касается санитарных норм и правил); </a:t>
            </a:r>
            <a:endParaRPr lang="ru-RU" sz="1500" dirty="0" smtClean="0"/>
          </a:p>
          <a:p>
            <a:pPr algn="just"/>
            <a:r>
              <a:rPr lang="ru-RU" sz="1500" dirty="0" smtClean="0"/>
              <a:t>осуществлять </a:t>
            </a:r>
            <a:r>
              <a:rPr lang="ru-RU" sz="1500" dirty="0"/>
              <a:t>в пределах противоэпидемические мероприятия; </a:t>
            </a:r>
            <a:endParaRPr lang="ru-RU" sz="1500" dirty="0" smtClean="0"/>
          </a:p>
          <a:p>
            <a:pPr algn="just"/>
            <a:r>
              <a:rPr lang="ru-RU" sz="1500" dirty="0" smtClean="0"/>
              <a:t>своевременно </a:t>
            </a:r>
            <a:r>
              <a:rPr lang="ru-RU" sz="1500" dirty="0"/>
              <a:t>информировать своей население, компетенции органы и </a:t>
            </a:r>
            <a:r>
              <a:rPr lang="ru-RU" sz="1500" dirty="0" err="1"/>
              <a:t>санитарно</a:t>
            </a:r>
            <a:r>
              <a:rPr lang="ru-RU" sz="1500" dirty="0"/>
              <a:t> учреждения, осуществляющие государственный санитарный надзор, об аварийных ситуациях, о нарушениях технологических процессов, создающих угрозу санитарно-эпидемиологическому благополучию населения; </a:t>
            </a:r>
            <a:endParaRPr lang="ru-RU" sz="1500" dirty="0" smtClean="0"/>
          </a:p>
          <a:p>
            <a:pPr algn="just"/>
            <a:r>
              <a:rPr lang="ru-RU" sz="1500" dirty="0" smtClean="0"/>
              <a:t>обеспечивать </a:t>
            </a:r>
            <a:r>
              <a:rPr lang="ru-RU" sz="1500" dirty="0"/>
              <a:t>в пределах своей компетенции проведение производственного контроля; </a:t>
            </a:r>
            <a:endParaRPr lang="ru-RU" sz="1500" dirty="0" smtClean="0"/>
          </a:p>
          <a:p>
            <a:pPr algn="just"/>
            <a:r>
              <a:rPr lang="ru-RU" sz="1500" dirty="0" smtClean="0"/>
              <a:t>обращаться </a:t>
            </a:r>
            <a:r>
              <a:rPr lang="ru-RU" sz="1500" dirty="0"/>
              <a:t>в органы и учреждения, осуществляющие государственный </a:t>
            </a:r>
            <a:r>
              <a:rPr lang="ru-RU" sz="1500" dirty="0" smtClean="0"/>
              <a:t>санитарный надзор, за проведением государственной </a:t>
            </a:r>
            <a:r>
              <a:rPr lang="ru-RU" sz="1500" dirty="0" err="1" smtClean="0"/>
              <a:t>санитарно</a:t>
            </a:r>
            <a:r>
              <a:rPr lang="ru-RU" sz="1500" dirty="0" smtClean="0"/>
              <a:t> гигиенической экспертизы объектов, указанных в части второй статьи 16 настоящего Закона; (объекты социальной </a:t>
            </a:r>
            <a:r>
              <a:rPr lang="ru-RU" sz="1500" dirty="0"/>
              <a:t>сферы, услуги общественного </a:t>
            </a:r>
            <a:r>
              <a:rPr lang="ru-RU" sz="1500" dirty="0" smtClean="0"/>
              <a:t>питания</a:t>
            </a:r>
            <a:r>
              <a:rPr lang="ru-RU" sz="1500" dirty="0"/>
              <a:t>, образования постановление Минздрава от 17.07.2012 № 104</a:t>
            </a:r>
            <a:r>
              <a:rPr lang="ru-RU" sz="1500" dirty="0" smtClean="0"/>
              <a:t>)</a:t>
            </a:r>
          </a:p>
          <a:p>
            <a:pPr algn="just"/>
            <a:r>
              <a:rPr lang="ru-RU" sz="1500" dirty="0" smtClean="0"/>
              <a:t> выполнять </a:t>
            </a:r>
            <a:r>
              <a:rPr lang="ru-RU" sz="1500" dirty="0"/>
              <a:t>предписания органов и учреждений, осуществляющих государственный санитарный </a:t>
            </a:r>
            <a:r>
              <a:rPr lang="ru-RU" sz="1500" dirty="0" smtClean="0"/>
              <a:t>надзор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2763912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Специфические санитарно-эпидемиологические требования к содержанию и эксплуатации учреждений образования, утвержденные постановлением Совета Министров Республики Беларусь от 7 августа 2019 г. № 525 (ССЭТ 525) </a:t>
            </a:r>
            <a:endParaRPr lang="ru-RU" sz="2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000" dirty="0" smtClean="0"/>
              <a:t>Изменения</a:t>
            </a:r>
            <a:r>
              <a:rPr lang="ru-RU" sz="2000" dirty="0"/>
              <a:t>: </a:t>
            </a:r>
            <a:endParaRPr lang="ru-RU" sz="2000" dirty="0" smtClean="0"/>
          </a:p>
          <a:p>
            <a:r>
              <a:rPr lang="ru-RU" sz="1800" dirty="0" smtClean="0"/>
              <a:t>от </a:t>
            </a:r>
            <a:r>
              <a:rPr lang="ru-RU" sz="1800" dirty="0"/>
              <a:t>17.01.2022 № 29 (практически заменено, вносило Минобразования</a:t>
            </a:r>
            <a:r>
              <a:rPr lang="ru-RU" sz="1800" dirty="0" smtClean="0"/>
              <a:t>);</a:t>
            </a:r>
          </a:p>
          <a:p>
            <a:pPr marL="0" indent="0">
              <a:buNone/>
            </a:pPr>
            <a:endParaRPr lang="ru-RU" sz="1800" dirty="0" smtClean="0"/>
          </a:p>
          <a:p>
            <a:r>
              <a:rPr lang="ru-RU" sz="1800" dirty="0" smtClean="0"/>
              <a:t> </a:t>
            </a:r>
            <a:r>
              <a:rPr lang="ru-RU" sz="1800" dirty="0"/>
              <a:t>от 31.08. 2022 № 570 (в связи с изменениями в Кодекс об образовании и в части объединения возрастных групп для 1– 3-разового питания учащихся в учреждения общего среднего образования); </a:t>
            </a: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r>
              <a:rPr lang="ru-RU" sz="1800" dirty="0" smtClean="0"/>
              <a:t>от </a:t>
            </a:r>
            <a:r>
              <a:rPr lang="ru-RU" sz="1800" dirty="0"/>
              <a:t>15.11.2022 № 780 (в связи с изменениями </a:t>
            </a:r>
            <a:r>
              <a:rPr lang="ru-RU" sz="1800" dirty="0" smtClean="0"/>
              <a:t>в Закон об инвалидах)</a:t>
            </a:r>
          </a:p>
          <a:p>
            <a:endParaRPr lang="ru-RU" sz="1800" dirty="0"/>
          </a:p>
          <a:p>
            <a:r>
              <a:rPr lang="ru-RU" sz="1800" dirty="0" smtClean="0"/>
              <a:t>от 12.07.2024 №502 (изменения предусматривают оптимизацию требований к организации образовательного процесса)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68045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 sz="2400" dirty="0" smtClean="0">
                <a:solidFill>
                  <a:srgbClr val="C00000"/>
                </a:solidFill>
              </a:rPr>
              <a:t>Изменения ССЭТ №525 в части образовательного процесса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1500" u="sng" dirty="0"/>
              <a:t>Изменения предусматривают оптимизацию требований к организации образовательного школах) процесса: </a:t>
            </a:r>
            <a:endParaRPr lang="ru-RU" sz="1500" u="sng" dirty="0" smtClean="0"/>
          </a:p>
          <a:p>
            <a:r>
              <a:rPr lang="ru-RU" sz="1500" dirty="0" smtClean="0"/>
              <a:t>для </a:t>
            </a:r>
            <a:r>
              <a:rPr lang="ru-RU" sz="1500" dirty="0"/>
              <a:t>учащихся X и XI классов предоставлена возможность изучения «парами» учебных предметов, </a:t>
            </a:r>
            <a:r>
              <a:rPr lang="ru-RU" sz="1600" dirty="0"/>
              <a:t>изучаемых на базовом уровне ; </a:t>
            </a:r>
            <a:endParaRPr lang="ru-RU" sz="1600" dirty="0" smtClean="0"/>
          </a:p>
          <a:p>
            <a:r>
              <a:rPr lang="ru-RU" sz="1600" dirty="0" smtClean="0"/>
              <a:t>(</a:t>
            </a:r>
            <a:r>
              <a:rPr lang="ru-RU" sz="1600" i="1" dirty="0"/>
              <a:t>практика лицея БГУ– меньше домашних заданий</a:t>
            </a:r>
            <a:r>
              <a:rPr lang="ru-RU" sz="1600" dirty="0"/>
              <a:t>) </a:t>
            </a:r>
            <a:endParaRPr lang="ru-RU" sz="1600" dirty="0" smtClean="0"/>
          </a:p>
          <a:p>
            <a:r>
              <a:rPr lang="ru-RU" sz="1600" dirty="0" smtClean="0"/>
              <a:t> </a:t>
            </a:r>
            <a:r>
              <a:rPr lang="ru-RU" sz="1600" dirty="0"/>
              <a:t>исключено требование о том, что занятие по учебному предмету «Физическая культура и здоровье» не допускается проводить первым или последним уроком в одном классе более одного раза в неделю; (требуется усиление контроля посещаемости данных уроков учащимися); </a:t>
            </a:r>
            <a:endParaRPr lang="ru-RU" sz="1600" dirty="0" smtClean="0"/>
          </a:p>
          <a:p>
            <a:r>
              <a:rPr lang="ru-RU" sz="1600" dirty="0" smtClean="0"/>
              <a:t>для </a:t>
            </a:r>
            <a:r>
              <a:rPr lang="ru-RU" sz="1600" dirty="0"/>
              <a:t>V- XI (XII) классов сейчас допускается вместо одного раза в неделю предусматривать не чаще двух раз в неделю на первом или последнем уроках в одном классе изучение учебных предметов, требующих большого умственного напряжения, сосредоточенности и внимания (математика, русский, белорусский, иностранный языки, физика, химия</a:t>
            </a:r>
            <a:r>
              <a:rPr lang="ru-RU" sz="1600" dirty="0" smtClean="0"/>
              <a:t>);</a:t>
            </a:r>
          </a:p>
          <a:p>
            <a:r>
              <a:rPr lang="ru-RU" sz="1600" dirty="0" smtClean="0"/>
              <a:t> («</a:t>
            </a:r>
            <a:r>
              <a:rPr lang="ru-RU" sz="1600" dirty="0"/>
              <a:t>облегчит» составление расписания учебных занятий в </a:t>
            </a:r>
            <a:r>
              <a:rPr lang="ru-RU" sz="1600" dirty="0" smtClean="0"/>
              <a:t>переукомплектованных школах)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33932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sz="2400" dirty="0" smtClean="0">
                <a:solidFill>
                  <a:srgbClr val="C00000"/>
                </a:solidFill>
              </a:rPr>
              <a:t>Изменения </a:t>
            </a:r>
            <a:r>
              <a:rPr lang="ru-RU" sz="2400" dirty="0">
                <a:solidFill>
                  <a:srgbClr val="C00000"/>
                </a:solidFill>
              </a:rPr>
              <a:t>ССЭТ №525 в части образовательного процесса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/>
              <a:t>внесено уточнение, что дневной сон в группах продленного дня обязателен для учащихся шестилетнего возраста (а не для всех первоклассников); </a:t>
            </a:r>
            <a:endParaRPr lang="ru-RU" sz="1800" dirty="0" smtClean="0"/>
          </a:p>
          <a:p>
            <a:pPr algn="just"/>
            <a:r>
              <a:rPr lang="ru-RU" sz="1800" dirty="0" smtClean="0"/>
              <a:t>I-е </a:t>
            </a:r>
            <a:r>
              <a:rPr lang="ru-RU" sz="1800" dirty="0"/>
              <a:t>классы и (или) группы продленного дня целесообразно формировать раздельно для учащихся 6-летнего и 7-летнего возраста. </a:t>
            </a:r>
            <a:endParaRPr lang="ru-RU" sz="1800" dirty="0" smtClean="0"/>
          </a:p>
          <a:p>
            <a:pPr algn="just"/>
            <a:r>
              <a:rPr lang="ru-RU" sz="1800" dirty="0" smtClean="0"/>
              <a:t>учебный </a:t>
            </a:r>
            <a:r>
              <a:rPr lang="ru-RU" sz="1800" dirty="0"/>
              <a:t>процесс организуется с учетом уровня готовности к обучению в школе и оптимизирует количество групп продленного дня с учетом запросов родителей. </a:t>
            </a:r>
            <a:endParaRPr lang="ru-RU" sz="1800" dirty="0" smtClean="0"/>
          </a:p>
          <a:p>
            <a:pPr algn="just"/>
            <a:r>
              <a:rPr lang="ru-RU" sz="1800" dirty="0" smtClean="0"/>
              <a:t>дана </a:t>
            </a:r>
            <a:r>
              <a:rPr lang="ru-RU" sz="1800" dirty="0"/>
              <a:t>возможность в учреждениях образования разных типов проводить контрольные работы на первых- третьих учебных часах в последний день учебной недели (пятницу или субботу), за исключением учащихся I- IV классов учреждений общего среднего, специального образования; </a:t>
            </a:r>
            <a:endParaRPr lang="ru-RU" sz="1800" dirty="0" smtClean="0"/>
          </a:p>
          <a:p>
            <a:pPr algn="just"/>
            <a:r>
              <a:rPr lang="ru-RU" sz="1800" dirty="0" smtClean="0"/>
              <a:t>данное </a:t>
            </a:r>
            <a:r>
              <a:rPr lang="ru-RU" sz="1800" dirty="0"/>
              <a:t>позволит более равномерно распределить контрольные работы в течение недели</a:t>
            </a:r>
          </a:p>
        </p:txBody>
      </p:sp>
    </p:spTree>
    <p:extLst>
      <p:ext uri="{BB962C8B-B14F-4D97-AF65-F5344CB8AC3E}">
        <p14:creationId xmlns:p14="http://schemas.microsoft.com/office/powerpoint/2010/main" val="2367039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C00000"/>
                </a:solidFill>
              </a:rPr>
              <a:t>Изменения ССЭТ №525 в части образовательного процесса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 smtClean="0"/>
              <a:t>Замена </a:t>
            </a:r>
            <a:r>
              <a:rPr lang="ru-RU" sz="1800" dirty="0"/>
              <a:t>редакции таблицы 2 приложения 9 обусловлена необходимостью уточнения количества учебных занятий с использованием электронных средств обучения (</a:t>
            </a:r>
            <a:r>
              <a:rPr lang="ru-RU" sz="1800" i="1" dirty="0"/>
              <a:t>в день или в неделю</a:t>
            </a:r>
            <a:r>
              <a:rPr lang="ru-RU" sz="1800" dirty="0"/>
              <a:t>). </a:t>
            </a:r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r>
              <a:rPr lang="ru-RU" sz="1800" dirty="0" smtClean="0"/>
              <a:t> Дополнение </a:t>
            </a:r>
            <a:r>
              <a:rPr lang="ru-RU" sz="1800" dirty="0"/>
              <a:t>в приложение 8 к ССЭТ 525 обусловлено введением в ГОСТ по функциональным размерам ученической мебели дополнительного размера– размер 7 (черный цвет) для роста свыше 185 см. </a:t>
            </a:r>
            <a:endParaRPr lang="ru-RU" sz="1800" dirty="0" smtClean="0"/>
          </a:p>
          <a:p>
            <a:pPr algn="just"/>
            <a:endParaRPr lang="ru-RU" sz="1800" dirty="0"/>
          </a:p>
          <a:p>
            <a:pPr algn="just"/>
            <a:r>
              <a:rPr lang="ru-RU" sz="1800" dirty="0" smtClean="0"/>
              <a:t>Актуализированы </a:t>
            </a:r>
            <a:r>
              <a:rPr lang="ru-RU" sz="1800" dirty="0"/>
              <a:t>и дополнены требования к организации питьевого режима обучающихся с использованием фильтров промышленного производства для доочистки водопроводной воды в части необходимости проведения производственного контроля за качеством воды и порядка его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3072159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C00000"/>
                </a:solidFill>
              </a:rPr>
              <a:t>Изменения ССЭТ №525 в части </a:t>
            </a:r>
            <a:r>
              <a:rPr lang="ru-RU" sz="2400" dirty="0" smtClean="0">
                <a:solidFill>
                  <a:srgbClr val="C00000"/>
                </a:solidFill>
              </a:rPr>
              <a:t>питания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/>
              <a:t>расширен перечень запрещенных в питании пищевых продуктов: </a:t>
            </a: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 algn="ctr">
              <a:buNone/>
            </a:pPr>
            <a:r>
              <a:rPr lang="ru-RU" sz="2000" dirty="0" smtClean="0"/>
              <a:t>Пищевыми </a:t>
            </a:r>
            <a:r>
              <a:rPr lang="ru-RU" sz="2000" dirty="0"/>
              <a:t>продуктами, содержащими: </a:t>
            </a:r>
            <a:endParaRPr lang="ru-RU" sz="2000" dirty="0" smtClean="0"/>
          </a:p>
          <a:p>
            <a:endParaRPr lang="ru-RU" sz="1800" dirty="0"/>
          </a:p>
          <a:p>
            <a:r>
              <a:rPr lang="ru-RU" sz="1800" dirty="0" smtClean="0"/>
              <a:t>ГМО</a:t>
            </a:r>
            <a:r>
              <a:rPr lang="ru-RU" sz="1800" dirty="0"/>
              <a:t>; ядра абрикосовой косточки; </a:t>
            </a:r>
            <a:endParaRPr lang="ru-RU" sz="1800" dirty="0" smtClean="0"/>
          </a:p>
          <a:p>
            <a:r>
              <a:rPr lang="ru-RU" sz="1800" dirty="0" smtClean="0"/>
              <a:t>этиловый </a:t>
            </a:r>
            <a:r>
              <a:rPr lang="ru-RU" sz="1800" dirty="0"/>
              <a:t>спирт более 0,2 процента</a:t>
            </a:r>
            <a:r>
              <a:rPr lang="ru-RU" sz="1800" dirty="0" smtClean="0"/>
              <a:t>;</a:t>
            </a:r>
          </a:p>
          <a:p>
            <a:r>
              <a:rPr lang="ru-RU" sz="1800" dirty="0" smtClean="0"/>
              <a:t> бензойную</a:t>
            </a:r>
            <a:r>
              <a:rPr lang="ru-RU" sz="1800" dirty="0"/>
              <a:t>, </a:t>
            </a:r>
            <a:r>
              <a:rPr lang="ru-RU" sz="1800" dirty="0" err="1"/>
              <a:t>сорбиновую</a:t>
            </a:r>
            <a:r>
              <a:rPr lang="ru-RU" sz="1800" dirty="0"/>
              <a:t> кислоты и их соли; </a:t>
            </a:r>
            <a:endParaRPr lang="ru-RU" sz="1800" dirty="0" smtClean="0"/>
          </a:p>
          <a:p>
            <a:r>
              <a:rPr lang="ru-RU" sz="1800" dirty="0" smtClean="0"/>
              <a:t>подсластители</a:t>
            </a:r>
            <a:r>
              <a:rPr lang="ru-RU" sz="1800" dirty="0"/>
              <a:t>, за исключением специализированной пищевой продукции для диетического (лечебного и профилактического) питания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sz="1800" dirty="0" smtClean="0"/>
              <a:t>искусственные </a:t>
            </a:r>
            <a:r>
              <a:rPr lang="ru-RU" sz="1800" dirty="0"/>
              <a:t>пищевые </a:t>
            </a:r>
            <a:r>
              <a:rPr lang="ru-RU" sz="1800" dirty="0" err="1"/>
              <a:t>ароматизаторы</a:t>
            </a:r>
            <a:r>
              <a:rPr lang="ru-RU" sz="1800" dirty="0"/>
              <a:t> (</a:t>
            </a:r>
            <a:r>
              <a:rPr lang="ru-RU" sz="1800" dirty="0" err="1"/>
              <a:t>вкусоароматические</a:t>
            </a:r>
            <a:r>
              <a:rPr lang="ru-RU" sz="1800" dirty="0"/>
              <a:t> вещества), за исключением ванилина; </a:t>
            </a:r>
            <a:endParaRPr lang="ru-RU" sz="1800" dirty="0" smtClean="0"/>
          </a:p>
          <a:p>
            <a:r>
              <a:rPr lang="ru-RU" sz="1800" dirty="0" smtClean="0"/>
              <a:t>также </a:t>
            </a:r>
            <a:r>
              <a:rPr lang="ru-RU" sz="1800" dirty="0"/>
              <a:t>хлебобулочные изделия с </a:t>
            </a:r>
            <a:r>
              <a:rPr lang="ru-RU" sz="1800" dirty="0" smtClean="0"/>
              <a:t>содержанием соли более 0,5%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71240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2400" dirty="0">
                <a:solidFill>
                  <a:srgbClr val="C00000"/>
                </a:solidFill>
              </a:rPr>
              <a:t>Изменения ССЭТ №525 в части питания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b="1" dirty="0"/>
              <a:t>в п. 26 исключено нормирования проектной вместимости обеденных залов </a:t>
            </a:r>
            <a:r>
              <a:rPr lang="ru-RU" sz="1800" dirty="0"/>
              <a:t>(</a:t>
            </a:r>
            <a:r>
              <a:rPr lang="ru-RU" sz="1800" i="1" dirty="0"/>
              <a:t>установлены нормативы расстояния между рядами– 100 см между столами и стеной– 40 см, между столами для раздачи пищи, для прима грязной посуды– не менее 150 см</a:t>
            </a:r>
            <a:r>
              <a:rPr lang="ru-RU" sz="1800" dirty="0"/>
              <a:t>); </a:t>
            </a:r>
            <a:endParaRPr lang="ru-RU" sz="1800" dirty="0" smtClean="0"/>
          </a:p>
          <a:p>
            <a:pPr algn="just"/>
            <a:endParaRPr lang="ru-RU" sz="1800" dirty="0"/>
          </a:p>
          <a:p>
            <a:pPr algn="just"/>
            <a:r>
              <a:rPr lang="ru-RU" sz="1800" dirty="0" smtClean="0"/>
              <a:t>требования </a:t>
            </a:r>
            <a:r>
              <a:rPr lang="ru-RU" sz="1800" dirty="0"/>
              <a:t>по организации питания учащихся приведены в соответствие с изменениями в Положение о питании школьников, постановлением Сомина № 317, в котором отменены нормы питания для одноразового питания (загрязненные территории) и двухразового питания школьников, а именно: </a:t>
            </a:r>
            <a:endParaRPr lang="ru-RU" sz="1800" dirty="0" smtClean="0"/>
          </a:p>
          <a:p>
            <a:pPr algn="just"/>
            <a:r>
              <a:rPr lang="ru-RU" sz="1800" dirty="0" smtClean="0"/>
              <a:t>изменения </a:t>
            </a:r>
            <a:r>
              <a:rPr lang="ru-RU" sz="1800" dirty="0"/>
              <a:t>в п. 147 предусматривают, что для одноразово питания обязательно выполнение калорийности приема пищи в соответствии с физиологическими нормами, а для двухразового– дополнительно и выполнение физиологических потребностей в пищевых веществах и энергии (</a:t>
            </a:r>
            <a:r>
              <a:rPr lang="ru-RU" sz="1800" b="1" dirty="0"/>
              <a:t>Б, Ж, У) в среднем за неделю</a:t>
            </a:r>
          </a:p>
        </p:txBody>
      </p:sp>
    </p:spTree>
    <p:extLst>
      <p:ext uri="{BB962C8B-B14F-4D97-AF65-F5344CB8AC3E}">
        <p14:creationId xmlns:p14="http://schemas.microsoft.com/office/powerpoint/2010/main" val="1519614953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jaMICwI1P53mqDGaD39-nQ</Template>
  <TotalTime>208</TotalTime>
  <Words>991</Words>
  <Application>Microsoft Office PowerPoint</Application>
  <PresentationFormat>Экран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Diseño predeterminado</vt:lpstr>
      <vt:lpstr>О НАЦИОНАЛЬНЫХ НОРМАТИВНЫХ ПРАВОВЫХ АКТАХ В ОБЛАСТИ САНИТАРНО ЭПИДЕМИОЛОГИЧЕСКОГО БЛАГОПОЛУЧИЯ НАСЕЛЕНИЯ</vt:lpstr>
      <vt:lpstr>ЗАКОН</vt:lpstr>
      <vt:lpstr>Статья 31. </vt:lpstr>
      <vt:lpstr> </vt:lpstr>
      <vt:lpstr>Изменения ССЭТ №525 в части образовательного процесса</vt:lpstr>
      <vt:lpstr>Изменения ССЭТ №525 в части образовательного процесса</vt:lpstr>
      <vt:lpstr>Изменения ССЭТ №525 в части образовательного процесса</vt:lpstr>
      <vt:lpstr>Изменения ССЭТ №525 в части питания</vt:lpstr>
      <vt:lpstr>Изменения ССЭТ №525 в части питания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оформление и ведение классных журналов, журналов ГПД, спортивных секций,  обучения на дому,  платных образовательных услуг</dc:title>
  <dc:creator>Zampour</dc:creator>
  <cp:lastModifiedBy>Пользователь</cp:lastModifiedBy>
  <cp:revision>21</cp:revision>
  <dcterms:created xsi:type="dcterms:W3CDTF">2018-09-13T13:00:05Z</dcterms:created>
  <dcterms:modified xsi:type="dcterms:W3CDTF">2025-03-17T11:24:38Z</dcterms:modified>
</cp:coreProperties>
</file>